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608"/>
    <p:restoredTop sz="86395"/>
  </p:normalViewPr>
  <p:slideViewPr>
    <p:cSldViewPr snapToGrid="0" snapToObjects="1">
      <p:cViewPr varScale="1">
        <p:scale>
          <a:sx n="104" d="100"/>
          <a:sy n="104" d="100"/>
        </p:scale>
        <p:origin x="224" y="320"/>
      </p:cViewPr>
      <p:guideLst/>
    </p:cSldViewPr>
  </p:slideViewPr>
  <p:outlineViewPr>
    <p:cViewPr>
      <p:scale>
        <a:sx n="33" d="100"/>
        <a:sy n="33" d="100"/>
      </p:scale>
      <p:origin x="0" y="-758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01B82-2967-0E41-B5B6-A0C0375F4E14}" type="datetimeFigureOut">
              <a:rPr lang="en-US" smtClean="0"/>
              <a:t>4/30/21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F0A7B-7DFB-FB4C-A7A2-FC06F9C0A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12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0A7B-7DFB-FB4C-A7A2-FC06F9C0A8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73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0A7B-7DFB-FB4C-A7A2-FC06F9C0A8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05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0A7B-7DFB-FB4C-A7A2-FC06F9C0A8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23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Friday, April 30,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8484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Friday, April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2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Friday, April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69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Friday, April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55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Friday, April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7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Friday, April 30,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79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Friday, April 30,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9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Friday, April 30,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167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Friday, April 30,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73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Friday, April 30,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Friday, April 30,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6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Friday, April 30,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268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399EC-0887-5845-88E6-8B7E5B1C2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6373812" cy="984885"/>
          </a:xfrm>
        </p:spPr>
        <p:txBody>
          <a:bodyPr wrap="square" anchor="ctr">
            <a:normAutofit fontScale="90000"/>
          </a:bodyPr>
          <a:lstStyle/>
          <a:p>
            <a:r>
              <a:rPr lang="en-US" sz="4800" dirty="0"/>
              <a:t>Axis Insurance – Project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E4E552-15DD-6547-B2C3-A5971591DB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0575" y="549275"/>
            <a:ext cx="4498976" cy="984885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Sarah A. Thomas</a:t>
            </a:r>
          </a:p>
        </p:txBody>
      </p:sp>
      <p:pic>
        <p:nvPicPr>
          <p:cNvPr id="4" name="Picture 3" descr="A colorful sheet of papers folded to form a seamless curved design">
            <a:extLst>
              <a:ext uri="{FF2B5EF4-FFF2-40B4-BE49-F238E27FC236}">
                <a16:creationId xmlns:a16="http://schemas.microsoft.com/office/drawing/2014/main" id="{6B23A902-AB35-4CEF-9FE5-911348009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96" b="33989"/>
          <a:stretch/>
        </p:blipFill>
        <p:spPr>
          <a:xfrm>
            <a:off x="20" y="2083435"/>
            <a:ext cx="12191980" cy="4774564"/>
          </a:xfrm>
          <a:custGeom>
            <a:avLst/>
            <a:gdLst/>
            <a:ahLst/>
            <a:cxnLst/>
            <a:rect l="l" t="t" r="r" b="b"/>
            <a:pathLst>
              <a:path w="12192000" h="4774564">
                <a:moveTo>
                  <a:pt x="0" y="0"/>
                </a:moveTo>
                <a:lnTo>
                  <a:pt x="12192000" y="0"/>
                </a:lnTo>
                <a:lnTo>
                  <a:pt x="12192000" y="4774564"/>
                </a:lnTo>
                <a:lnTo>
                  <a:pt x="0" y="4774564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37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3BECA-DF8C-6F46-9929-2891A9F2E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0"/>
            <a:ext cx="11091600" cy="1332000"/>
          </a:xfrm>
        </p:spPr>
        <p:txBody>
          <a:bodyPr/>
          <a:lstStyle/>
          <a:p>
            <a:r>
              <a:rPr lang="en-US" dirty="0"/>
              <a:t>Multivariate Analysis (1 of 2)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DAD4C7-B348-6D4B-96A9-526D862EE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8875" y="1396270"/>
            <a:ext cx="8039302" cy="51938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46E004-2219-7445-A5F0-B4143CC8A8CC}"/>
              </a:ext>
            </a:extLst>
          </p:cNvPr>
          <p:cNvSpPr txBox="1"/>
          <p:nvPr/>
        </p:nvSpPr>
        <p:spPr>
          <a:xfrm>
            <a:off x="484516" y="1877763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 vs. Charges vs. Smoker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2CF7E-2B47-1B41-A3E4-0DFE52E635F4}"/>
              </a:ext>
            </a:extLst>
          </p:cNvPr>
          <p:cNvSpPr txBox="1"/>
          <p:nvPr/>
        </p:nvSpPr>
        <p:spPr>
          <a:xfrm>
            <a:off x="173823" y="2792858"/>
            <a:ext cx="3398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notice two insights: (1) as age increases, charges tend to increase, and (2) smokers tend to have higher charges.</a:t>
            </a:r>
          </a:p>
        </p:txBody>
      </p:sp>
    </p:spTree>
    <p:extLst>
      <p:ext uri="{BB962C8B-B14F-4D97-AF65-F5344CB8AC3E}">
        <p14:creationId xmlns:p14="http://schemas.microsoft.com/office/powerpoint/2010/main" val="2257079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3BECA-DF8C-6F46-9929-2891A9F2E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0"/>
            <a:ext cx="11091600" cy="1332000"/>
          </a:xfrm>
        </p:spPr>
        <p:txBody>
          <a:bodyPr/>
          <a:lstStyle/>
          <a:p>
            <a:r>
              <a:rPr lang="en-US" dirty="0"/>
              <a:t>Multivariate Analysis (2 of 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6E004-2219-7445-A5F0-B4143CC8A8CC}"/>
              </a:ext>
            </a:extLst>
          </p:cNvPr>
          <p:cNvSpPr txBox="1"/>
          <p:nvPr/>
        </p:nvSpPr>
        <p:spPr>
          <a:xfrm>
            <a:off x="299165" y="1877763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BMI vs. Charges vs. Smoker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2CF7E-2B47-1B41-A3E4-0DFE52E635F4}"/>
              </a:ext>
            </a:extLst>
          </p:cNvPr>
          <p:cNvSpPr txBox="1"/>
          <p:nvPr/>
        </p:nvSpPr>
        <p:spPr>
          <a:xfrm>
            <a:off x="173823" y="2792858"/>
            <a:ext cx="3398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BMI of smokers increases along with charges (significant jump at BMI = 30).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E9A6EB-0861-9D49-9825-8FD180250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8108" y="1208432"/>
            <a:ext cx="8620069" cy="553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35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7353-7C67-524F-B587-530D9C2E7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Tests (1 of 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17E99-6EF3-BA4A-A080-F0314E461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Definition:</a:t>
            </a:r>
          </a:p>
          <a:p>
            <a:pPr lvl="1"/>
            <a:r>
              <a:rPr lang="en-US" dirty="0"/>
              <a:t>Null Hypothesis (H_0): Mean of medical claims by smokers are </a:t>
            </a:r>
            <a:r>
              <a:rPr lang="en-US" b="1" dirty="0"/>
              <a:t>equal </a:t>
            </a:r>
            <a:r>
              <a:rPr lang="en-US" dirty="0"/>
              <a:t>to mean of medical claims by non-smokers.</a:t>
            </a:r>
          </a:p>
          <a:p>
            <a:pPr lvl="1"/>
            <a:r>
              <a:rPr lang="en-US" dirty="0"/>
              <a:t>Alternative Hypothesis (</a:t>
            </a:r>
            <a:r>
              <a:rPr lang="en-US" dirty="0" err="1"/>
              <a:t>H_a</a:t>
            </a:r>
            <a:r>
              <a:rPr lang="en-US" dirty="0"/>
              <a:t>): Mean of medical claims by smokers are </a:t>
            </a:r>
            <a:r>
              <a:rPr lang="en-US" b="1" dirty="0"/>
              <a:t>greater than </a:t>
            </a:r>
            <a:r>
              <a:rPr lang="en-US" dirty="0"/>
              <a:t>those of non-smokers.</a:t>
            </a:r>
          </a:p>
          <a:p>
            <a:r>
              <a:rPr lang="en-US" dirty="0"/>
              <a:t>After performing an T-test (independent samples), a p-value of  2.9447e-103 was computed which is less than the 0.05 level of significance. The null hypothesis is rejected.</a:t>
            </a:r>
          </a:p>
          <a:p>
            <a:r>
              <a:rPr lang="en-US" b="1" dirty="0"/>
              <a:t>Conclusion: </a:t>
            </a:r>
            <a:r>
              <a:rPr lang="en-US" dirty="0"/>
              <a:t>The mean medical claims by smokers are greater than that of non-smokers.</a:t>
            </a:r>
          </a:p>
        </p:txBody>
      </p:sp>
    </p:spTree>
    <p:extLst>
      <p:ext uri="{BB962C8B-B14F-4D97-AF65-F5344CB8AC3E}">
        <p14:creationId xmlns:p14="http://schemas.microsoft.com/office/powerpoint/2010/main" val="1924900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7353-7C67-524F-B587-530D9C2E7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Tests (2 of 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17E99-6EF3-BA4A-A080-F0314E461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Definition:</a:t>
            </a:r>
          </a:p>
          <a:p>
            <a:pPr lvl="1"/>
            <a:r>
              <a:rPr lang="en-US" dirty="0"/>
              <a:t>Null Hypothesis (H_0): Mean female BMIs is </a:t>
            </a:r>
            <a:r>
              <a:rPr lang="en-US" b="1" dirty="0"/>
              <a:t>equal </a:t>
            </a:r>
            <a:r>
              <a:rPr lang="en-US" dirty="0"/>
              <a:t>to mean male BMIs.</a:t>
            </a:r>
          </a:p>
          <a:p>
            <a:pPr lvl="1"/>
            <a:r>
              <a:rPr lang="en-US" dirty="0"/>
              <a:t>Alternative Hypothesis (</a:t>
            </a:r>
            <a:r>
              <a:rPr lang="en-US" dirty="0" err="1"/>
              <a:t>H_a</a:t>
            </a:r>
            <a:r>
              <a:rPr lang="en-US" dirty="0"/>
              <a:t>): Mean of female BMIs are </a:t>
            </a:r>
            <a:r>
              <a:rPr lang="en-US" b="1" dirty="0"/>
              <a:t>different than </a:t>
            </a:r>
            <a:r>
              <a:rPr lang="en-US" dirty="0"/>
              <a:t>mean of male BMIs.</a:t>
            </a:r>
          </a:p>
          <a:p>
            <a:r>
              <a:rPr lang="en-US" dirty="0"/>
              <a:t>After performing an T-test (independent samples), a p-value of  0.0899 was computed which is greater than the 0.05 level of significance. The null hypothesis cannot be rejected.</a:t>
            </a:r>
          </a:p>
          <a:p>
            <a:r>
              <a:rPr lang="en-US" b="1" dirty="0"/>
              <a:t>Conclusion: </a:t>
            </a:r>
            <a:r>
              <a:rPr lang="en-US" dirty="0"/>
              <a:t>The mean female BMIs do not differ from the mean male BMIs.</a:t>
            </a:r>
          </a:p>
        </p:txBody>
      </p:sp>
    </p:spTree>
    <p:extLst>
      <p:ext uri="{BB962C8B-B14F-4D97-AF65-F5344CB8AC3E}">
        <p14:creationId xmlns:p14="http://schemas.microsoft.com/office/powerpoint/2010/main" val="3691592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7353-7C67-524F-B587-530D9C2E7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Tests (3 of 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17E99-6EF3-BA4A-A080-F0314E461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Definition:</a:t>
            </a:r>
          </a:p>
          <a:p>
            <a:pPr lvl="1"/>
            <a:r>
              <a:rPr lang="en-US" dirty="0"/>
              <a:t>Null Hypothesis (H_0): Smoking and region are independent.</a:t>
            </a:r>
          </a:p>
          <a:p>
            <a:pPr lvl="1"/>
            <a:r>
              <a:rPr lang="en-US" dirty="0"/>
              <a:t>Alternative Hypothesis (</a:t>
            </a:r>
            <a:r>
              <a:rPr lang="en-US" dirty="0" err="1"/>
              <a:t>H_a</a:t>
            </a:r>
            <a:r>
              <a:rPr lang="en-US" dirty="0"/>
              <a:t>): Smoking and region are not independent.</a:t>
            </a:r>
          </a:p>
          <a:p>
            <a:r>
              <a:rPr lang="en-US" dirty="0"/>
              <a:t>After performing a Chi-square test for independence, a p-value of  0.0617 was computed which is greater than the 0.05 level of significance. The null hypothesis cannot be rejected.</a:t>
            </a:r>
          </a:p>
          <a:p>
            <a:r>
              <a:rPr lang="en-US" b="1" dirty="0"/>
              <a:t>Conclusion: </a:t>
            </a:r>
            <a:r>
              <a:rPr lang="en-US" dirty="0"/>
              <a:t>The proportion of smokers does not differ across regions (smoking and region are independent).</a:t>
            </a:r>
          </a:p>
        </p:txBody>
      </p:sp>
    </p:spTree>
    <p:extLst>
      <p:ext uri="{BB962C8B-B14F-4D97-AF65-F5344CB8AC3E}">
        <p14:creationId xmlns:p14="http://schemas.microsoft.com/office/powerpoint/2010/main" val="2502954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7353-7C67-524F-B587-530D9C2E7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Tests (4 of 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17E99-6EF3-BA4A-A080-F0314E461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Definition:</a:t>
            </a:r>
          </a:p>
          <a:p>
            <a:pPr lvl="1"/>
            <a:r>
              <a:rPr lang="en-US" dirty="0"/>
              <a:t>Null Hypothesis (H_0): The mean BMIs of women with no children, 1 child, and 2 children are </a:t>
            </a:r>
            <a:r>
              <a:rPr lang="en-US" b="1" dirty="0"/>
              <a:t>equal</a:t>
            </a:r>
          </a:p>
          <a:p>
            <a:pPr lvl="1"/>
            <a:r>
              <a:rPr lang="en-US" dirty="0"/>
              <a:t>Alternative Hypothesis (</a:t>
            </a:r>
            <a:r>
              <a:rPr lang="en-US" dirty="0" err="1"/>
              <a:t>H_a</a:t>
            </a:r>
            <a:r>
              <a:rPr lang="en-US" dirty="0"/>
              <a:t>): At least one of the following does not equal the others: mean BMI of women with no children, mean BMI of women  with 1 child, mean BMI of women with 2 children</a:t>
            </a:r>
          </a:p>
          <a:p>
            <a:r>
              <a:rPr lang="en-US" dirty="0"/>
              <a:t>After performing a one-way ANOVA test, a p-value of  0.716 was computed which is greater than the 0.05 level of significance. The null hypothesis cannot be rejected.</a:t>
            </a:r>
          </a:p>
          <a:p>
            <a:r>
              <a:rPr lang="en-US" b="1" dirty="0"/>
              <a:t>Conclusion: </a:t>
            </a:r>
            <a:r>
              <a:rPr lang="en-US" dirty="0"/>
              <a:t>The BMI does not differ in women according to the number of children they have (means of women with no children, 1 child, and 2 children are equal).</a:t>
            </a:r>
          </a:p>
        </p:txBody>
      </p:sp>
    </p:spTree>
    <p:extLst>
      <p:ext uri="{BB962C8B-B14F-4D97-AF65-F5344CB8AC3E}">
        <p14:creationId xmlns:p14="http://schemas.microsoft.com/office/powerpoint/2010/main" val="2694499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3BC8-9A2E-6A45-AAD4-E04AABFE0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99176"/>
            <a:ext cx="11091600" cy="666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Conclusions – Univariate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564E4-F89A-144F-9D48-3868C4981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945" y="765176"/>
            <a:ext cx="5763440" cy="5854363"/>
          </a:xfrm>
        </p:spPr>
        <p:txBody>
          <a:bodyPr>
            <a:normAutofit fontScale="92500"/>
          </a:bodyPr>
          <a:lstStyle/>
          <a:p>
            <a:r>
              <a:rPr lang="en-US" dirty="0"/>
              <a:t>Age </a:t>
            </a:r>
          </a:p>
          <a:p>
            <a:pPr lvl="1"/>
            <a:r>
              <a:rPr lang="en-US" dirty="0"/>
              <a:t>Age ranges from 18-64, with mean and median very close in value (mean = 39.207, median = 39.000). This indicates near zero skewness.</a:t>
            </a:r>
            <a:endParaRPr lang="en-US" sz="1600" dirty="0"/>
          </a:p>
          <a:p>
            <a:pPr lvl="1"/>
            <a:r>
              <a:rPr lang="en-US" dirty="0"/>
              <a:t>There are no outliers.</a:t>
            </a:r>
            <a:endParaRPr lang="en-US" sz="2200" dirty="0"/>
          </a:p>
          <a:p>
            <a:pPr lvl="1"/>
            <a:r>
              <a:rPr lang="en-US" dirty="0"/>
              <a:t>Q3 is 51 which means that 75% of customers are below age 51.</a:t>
            </a:r>
          </a:p>
          <a:p>
            <a:r>
              <a:rPr lang="en-US" sz="2800" dirty="0"/>
              <a:t>BMI</a:t>
            </a:r>
          </a:p>
          <a:p>
            <a:pPr lvl="1"/>
            <a:r>
              <a:rPr lang="en-US" dirty="0"/>
              <a:t>BMI ranges from 15.96-53.13, with mean and median very close in value (mean = 30.663, median = 30.400). This indicates near zero skewness.</a:t>
            </a:r>
          </a:p>
          <a:p>
            <a:pPr lvl="1"/>
            <a:r>
              <a:rPr lang="en-US" dirty="0"/>
              <a:t>There are outliers for this variable.</a:t>
            </a:r>
          </a:p>
          <a:p>
            <a:pPr lvl="1"/>
            <a:r>
              <a:rPr lang="en-US" dirty="0"/>
              <a:t>Q3 is 35 which means that 75% of customers have a BMI below 35.</a:t>
            </a:r>
          </a:p>
          <a:p>
            <a:r>
              <a:rPr lang="en-US" dirty="0"/>
              <a:t>Number of Children</a:t>
            </a:r>
          </a:p>
          <a:p>
            <a:pPr lvl="1"/>
            <a:r>
              <a:rPr lang="en-US" dirty="0"/>
              <a:t>Number of children ranges from 0-5 with mean and median very close in value (mean = 1.095, median = 1.000). This indicates near zero skewness.</a:t>
            </a:r>
          </a:p>
          <a:p>
            <a:pPr lvl="1"/>
            <a:r>
              <a:rPr lang="en-US" dirty="0"/>
              <a:t>There are no outliers.</a:t>
            </a:r>
          </a:p>
          <a:p>
            <a:pPr lvl="1"/>
            <a:r>
              <a:rPr lang="en-US" dirty="0"/>
              <a:t>Q3 is 2 which means that 75% of policy holders have less than 2 children.</a:t>
            </a:r>
          </a:p>
          <a:p>
            <a:endParaRPr lang="en-US" sz="2800" dirty="0"/>
          </a:p>
          <a:p>
            <a:pPr lvl="1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AC1239-72F0-2F40-AD26-F446FA1E06F0}"/>
              </a:ext>
            </a:extLst>
          </p:cNvPr>
          <p:cNvSpPr txBox="1">
            <a:spLocks/>
          </p:cNvSpPr>
          <p:nvPr/>
        </p:nvSpPr>
        <p:spPr>
          <a:xfrm>
            <a:off x="6186617" y="904461"/>
            <a:ext cx="5763440" cy="585436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Charges</a:t>
            </a:r>
          </a:p>
          <a:p>
            <a:pPr lvl="1"/>
            <a:r>
              <a:rPr lang="en-US" dirty="0"/>
              <a:t>Charges range from $1,121.87-$63,770.43, a wide range. With the mean ($13,270.42) greater than the median ($9,382.03), the data is right-skewed.</a:t>
            </a:r>
          </a:p>
          <a:p>
            <a:pPr lvl="1"/>
            <a:r>
              <a:rPr lang="en-US" dirty="0"/>
              <a:t>There are outliers for this variable all on the higher end (above $35,000).</a:t>
            </a:r>
          </a:p>
          <a:p>
            <a:pPr lvl="1"/>
            <a:r>
              <a:rPr lang="en-US" dirty="0"/>
              <a:t>The mean is greater than the median, therefore the data is right-skewed.</a:t>
            </a:r>
          </a:p>
          <a:p>
            <a:pPr lvl="1"/>
            <a:r>
              <a:rPr lang="en-US" dirty="0"/>
              <a:t>Q3 is $16,639.91. 75% of customer have been charged less than the value of Q3.</a:t>
            </a:r>
          </a:p>
          <a:p>
            <a:r>
              <a:rPr lang="en-US" dirty="0"/>
              <a:t>Sex</a:t>
            </a:r>
          </a:p>
          <a:p>
            <a:pPr lvl="1"/>
            <a:r>
              <a:rPr lang="en-US" dirty="0"/>
              <a:t>More males are policy holders (676) compared to females (662). There is a 1% difference (49.5% vs. 50.5%).</a:t>
            </a:r>
          </a:p>
          <a:p>
            <a:pPr lvl="0"/>
            <a:r>
              <a:rPr lang="en-US" dirty="0"/>
              <a:t>Smoker</a:t>
            </a:r>
          </a:p>
          <a:p>
            <a:pPr lvl="1"/>
            <a:r>
              <a:rPr lang="en-US" dirty="0"/>
              <a:t>Most policy holders do not smoke (1064). Non-smokers greatly outnumber smokers (79.5% of policy holders do not smoke).</a:t>
            </a:r>
          </a:p>
          <a:p>
            <a:pPr lvl="0"/>
            <a:r>
              <a:rPr lang="en-US" dirty="0"/>
              <a:t>Region</a:t>
            </a:r>
          </a:p>
          <a:p>
            <a:pPr lvl="1"/>
            <a:r>
              <a:rPr lang="en-US" dirty="0"/>
              <a:t>Most policy holders live in the southeast region of the U.S. (364). The remainder of the policy holders are evenly split between the remaining regions.</a:t>
            </a:r>
          </a:p>
          <a:p>
            <a:endParaRPr lang="en-US" sz="2800" dirty="0"/>
          </a:p>
          <a:p>
            <a:pPr lvl="1"/>
            <a:endParaRPr lang="en-US" sz="22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51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65F40-F872-0F47-864B-F4CCFE427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 – Insights from Multivariate Analysis and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F972C-F47A-1643-AB87-180063B7E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As age increases, charges tend to increase.</a:t>
            </a:r>
          </a:p>
          <a:p>
            <a:pPr lvl="0"/>
            <a:r>
              <a:rPr lang="en-US" dirty="0"/>
              <a:t>Smokers tend to have higher charges. Based on hypothesis testing we can say that the medical claims of smokers are greater than those of non-smokers.</a:t>
            </a:r>
          </a:p>
          <a:p>
            <a:pPr lvl="0"/>
            <a:r>
              <a:rPr lang="en-US" dirty="0"/>
              <a:t>Based on hypothesis testing we know that the proportion of smokers does not differ across the various regions.</a:t>
            </a:r>
          </a:p>
          <a:p>
            <a:pPr lvl="0"/>
            <a:r>
              <a:rPr lang="en-US" dirty="0"/>
              <a:t>The BMI of smokers increases along with charges (significant jump at BMI = 30).</a:t>
            </a:r>
          </a:p>
          <a:p>
            <a:pPr lvl="0"/>
            <a:r>
              <a:rPr lang="en-US" dirty="0"/>
              <a:t>Based on hypothesis testing we know that BMIs do not significantly differ based on gender.</a:t>
            </a:r>
          </a:p>
          <a:p>
            <a:pPr lvl="0"/>
            <a:r>
              <a:rPr lang="en-US" dirty="0"/>
              <a:t>Based on hypothesis testing we know that BMI of women does not differ according to the number of children the policy holder has.</a:t>
            </a:r>
          </a:p>
        </p:txBody>
      </p:sp>
    </p:spTree>
    <p:extLst>
      <p:ext uri="{BB962C8B-B14F-4D97-AF65-F5344CB8AC3E}">
        <p14:creationId xmlns:p14="http://schemas.microsoft.com/office/powerpoint/2010/main" val="1393266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4EB9-D69A-894E-88C0-10E667AF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022A8-73A3-484C-B2F8-EDFE78E11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there are more customers in the southeast region, determine if there are effective marketing campaigns or strategies unique to this region that can be utilized for other regions.</a:t>
            </a:r>
          </a:p>
          <a:p>
            <a:r>
              <a:rPr lang="en-US" dirty="0"/>
              <a:t>Even though the vast majority of policy holders are non-smokers, smokers tend to have higher charges/claims than non-smokers. Consider offering special rates to smokers who are members of a program to quit smoking (potentially partner with such a program). This may also be attractive to potential policy holders.</a:t>
            </a:r>
          </a:p>
          <a:p>
            <a:r>
              <a:rPr lang="en-US" dirty="0"/>
              <a:t>Charges/claims tend to increase with age. Consider researching programs that meet the needs of older policy holders to offer as incentive to maintain health.</a:t>
            </a:r>
          </a:p>
        </p:txBody>
      </p:sp>
    </p:spTree>
    <p:extLst>
      <p:ext uri="{BB962C8B-B14F-4D97-AF65-F5344CB8AC3E}">
        <p14:creationId xmlns:p14="http://schemas.microsoft.com/office/powerpoint/2010/main" val="123191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6A22EFF-1FE0-4FE3-9E48-97A8F0CD8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A34047E2-BDC0-4446-8122-2FEED4D628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0" b="14220"/>
          <a:stretch/>
        </p:blipFill>
        <p:spPr>
          <a:xfrm>
            <a:off x="20" y="1"/>
            <a:ext cx="12191980" cy="6857999"/>
          </a:xfrm>
          <a:custGeom>
            <a:avLst/>
            <a:gdLst/>
            <a:ahLst/>
            <a:cxnLst/>
            <a:rect l="l" t="t" r="r" b="b"/>
            <a:pathLst>
              <a:path w="12192000" h="4774564">
                <a:moveTo>
                  <a:pt x="0" y="0"/>
                </a:moveTo>
                <a:lnTo>
                  <a:pt x="12192000" y="0"/>
                </a:lnTo>
                <a:lnTo>
                  <a:pt x="12192000" y="4774564"/>
                </a:lnTo>
                <a:lnTo>
                  <a:pt x="0" y="4774564"/>
                </a:lnTo>
                <a:close/>
              </a:path>
            </a:pathLst>
          </a:cu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8343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176F3-9EA7-6747-9A2E-C46DF1024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C7783-2E5F-3B46-8088-2375A938A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575" y="549275"/>
            <a:ext cx="4498976" cy="984885"/>
          </a:xfrm>
        </p:spPr>
        <p:txBody>
          <a:bodyPr vert="horz" wrap="square" lIns="0" tIns="0" rIns="0" bIns="0" rtlCol="0" anchor="ctr">
            <a:normAutofit fontScale="92500" lnSpcReduction="10000"/>
          </a:bodyPr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2200" kern="1200" dirty="0">
                <a:latin typeface="+mn-lt"/>
                <a:ea typeface="+mn-ea"/>
                <a:cs typeface="+mn-cs"/>
              </a:rPr>
              <a:t>Axis Insurance has tasked their Analytics department with a small statistical study to determine what factors may impact insurance claims.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637F87-B6EB-40C5-B051-5F099460B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9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A6416-E5C4-7D43-826C-8B795B0C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DADA3-CD5A-8D49-BF9B-DCDF2B498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Exploratory Data Analysis, find insights about the given dataset detailing policy holder information.</a:t>
            </a:r>
          </a:p>
          <a:p>
            <a:r>
              <a:rPr lang="en-US" dirty="0"/>
              <a:t>Perform statistical tests for the following claims (create null hypotheses and corresponding alternative hypotheses):</a:t>
            </a:r>
          </a:p>
          <a:p>
            <a:pPr lvl="1"/>
            <a:r>
              <a:rPr lang="en-US" dirty="0"/>
              <a:t>Prove (or disprove) that the medical claims made by the people who smoke is greater than those who don’t.</a:t>
            </a:r>
          </a:p>
          <a:p>
            <a:pPr lvl="1"/>
            <a:r>
              <a:rPr lang="en-US" dirty="0"/>
              <a:t>Prove (or disprove) with statistical evidence that the BMI of females is different from that of males.</a:t>
            </a:r>
          </a:p>
          <a:p>
            <a:pPr lvl="1"/>
            <a:r>
              <a:rPr lang="en-US" dirty="0"/>
              <a:t>Find whether the proportion of smokers is significantly different across different regions.</a:t>
            </a:r>
          </a:p>
          <a:p>
            <a:pPr lvl="1"/>
            <a:r>
              <a:rPr lang="en-US" dirty="0"/>
              <a:t>Find whether the mean BMI of women with no children, one child, and two children are the same.</a:t>
            </a:r>
          </a:p>
          <a:p>
            <a:pPr lvl="1"/>
            <a:r>
              <a:rPr lang="en-US" dirty="0"/>
              <a:t>*Consider a significance level of 0.05 for all tests.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04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20577-065B-3C4A-AF8F-645B8D09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Information (copied from Data Dictionary)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1DE3CAD-8D09-8142-A2EA-7D2A3E0D01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2333633"/>
              </p:ext>
            </p:extLst>
          </p:nvPr>
        </p:nvGraphicFramePr>
        <p:xfrm>
          <a:off x="550863" y="1357589"/>
          <a:ext cx="11090274" cy="431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433">
                  <a:extLst>
                    <a:ext uri="{9D8B030D-6E8A-4147-A177-3AD203B41FA5}">
                      <a16:colId xmlns:a16="http://schemas.microsoft.com/office/drawing/2014/main" val="870659467"/>
                    </a:ext>
                  </a:extLst>
                </a:gridCol>
                <a:gridCol w="9076841">
                  <a:extLst>
                    <a:ext uri="{9D8B030D-6E8A-4147-A177-3AD203B41FA5}">
                      <a16:colId xmlns:a16="http://schemas.microsoft.com/office/drawing/2014/main" val="3739071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387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is an integer indicating the age of the primary beneficiary (excluding those above 64 years, since they are generally covered by the government).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16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is the policy holder's gender, either male or female.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163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is the body mass index (BMI), which provides a sense of how over or underweight a person is relative to their height. BMI is equal to weight (in kilograms) divided by height (in meters) squared. An ideal BMI is within the range of 18.5 to 24.9.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25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Children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is an integer indicating the number of children/dependents covered by the insurance plan.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82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is yes or no depending on whether the insured regularly smokes tobacco.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031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is the beneficiary's place of residence in the U.S., divided into four geographic regions - northeast, southeast, southwest, or northwest.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5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Individual medical costs billed to health insurance.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57093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342D1CF-4165-BA43-B30D-2C31E84A452D}"/>
              </a:ext>
            </a:extLst>
          </p:cNvPr>
          <p:cNvSpPr txBox="1"/>
          <p:nvPr/>
        </p:nvSpPr>
        <p:spPr>
          <a:xfrm>
            <a:off x="3717234" y="5939393"/>
            <a:ext cx="453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Shape of the Data:  1338 rows, 7 columns</a:t>
            </a:r>
          </a:p>
        </p:txBody>
      </p:sp>
    </p:spTree>
    <p:extLst>
      <p:ext uri="{BB962C8B-B14F-4D97-AF65-F5344CB8AC3E}">
        <p14:creationId xmlns:p14="http://schemas.microsoft.com/office/powerpoint/2010/main" val="2651811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D83C-5B63-1647-B1B1-E2D265547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Exploratory Data Analysis – Initial Observations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E3829E-7044-3147-9FF8-8F9C272F1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4119" y="1215275"/>
            <a:ext cx="4290428" cy="2682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9D83C0-E7CB-0A48-9CA2-44C1B0D25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583" y="4175726"/>
            <a:ext cx="2857500" cy="189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A67FEB-C94F-EF4F-9DB4-F8B1C368CE85}"/>
              </a:ext>
            </a:extLst>
          </p:cNvPr>
          <p:cNvSpPr txBox="1"/>
          <p:nvPr/>
        </p:nvSpPr>
        <p:spPr>
          <a:xfrm>
            <a:off x="549538" y="1784410"/>
            <a:ext cx="69373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ranges from 18-64, with mean and median very close in value (mean = 39.207, median = 39.000). This indicates near zero skewness.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BMI ranges from 15.96-53.13, with mean and median very close in value (mean = 30.663, median = 30.400). This indicates near zero skewness.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children ranges from 0-5 with mean and median very close in value (mean = 1.095, median = 1.000). This indicates near zero skewness.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Charges range from 1121.87-63770.43, a wide range. With the mean (13,270.42) greater than the median (9,382.03), the data is right-skewed.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males are policy holders (676) compared to females (662).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policy holders do not smoke (1064).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policy holders live in the southeast region of the U.S. (364).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651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ED5D8-29D0-614F-A5C3-FFC259475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Analysis (1 of 3)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3AB000-7BAF-4645-8509-BFE68AFBC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954" y="1811767"/>
            <a:ext cx="3861352" cy="32344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F599B2-BB36-B643-8449-7E35B9371B05}"/>
              </a:ext>
            </a:extLst>
          </p:cNvPr>
          <p:cNvSpPr txBox="1"/>
          <p:nvPr/>
        </p:nvSpPr>
        <p:spPr>
          <a:xfrm>
            <a:off x="3286897" y="1442435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729B7-FF9D-7541-9C6A-0DBD71156E92}"/>
              </a:ext>
            </a:extLst>
          </p:cNvPr>
          <p:cNvSpPr txBox="1"/>
          <p:nvPr/>
        </p:nvSpPr>
        <p:spPr>
          <a:xfrm>
            <a:off x="1362256" y="5144050"/>
            <a:ext cx="4230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no outliers.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and median are (approx.) 39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Q3 is 51 which means that 75% of customers are below age 51.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1E961-D3D7-154A-9540-429CBF7E8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696" y="1792753"/>
            <a:ext cx="4073572" cy="325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E01551-B156-914E-8169-94C50BF1E715}"/>
              </a:ext>
            </a:extLst>
          </p:cNvPr>
          <p:cNvSpPr txBox="1"/>
          <p:nvPr/>
        </p:nvSpPr>
        <p:spPr>
          <a:xfrm>
            <a:off x="8361406" y="1423421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571BA-7976-F04A-AA7E-C038D3BCCA91}"/>
              </a:ext>
            </a:extLst>
          </p:cNvPr>
          <p:cNvSpPr txBox="1"/>
          <p:nvPr/>
        </p:nvSpPr>
        <p:spPr>
          <a:xfrm>
            <a:off x="6443219" y="5144050"/>
            <a:ext cx="4230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outliers for this variable.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mean and median are (approx.) 31.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Q3 is 35 which means that 75% of customers have a BMI below 35.</a:t>
            </a:r>
          </a:p>
        </p:txBody>
      </p:sp>
    </p:spTree>
    <p:extLst>
      <p:ext uri="{BB962C8B-B14F-4D97-AF65-F5344CB8AC3E}">
        <p14:creationId xmlns:p14="http://schemas.microsoft.com/office/powerpoint/2010/main" val="4152306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8592E-55DA-B441-90EA-9568E0F4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Analysis (2 of 3)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86F81E-A75B-6947-ADB9-C3E1B07FF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268" y="1859838"/>
            <a:ext cx="4007198" cy="3138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D9CD26-2D24-0E49-932F-85AEB62D1458}"/>
              </a:ext>
            </a:extLst>
          </p:cNvPr>
          <p:cNvSpPr txBox="1"/>
          <p:nvPr/>
        </p:nvSpPr>
        <p:spPr>
          <a:xfrm>
            <a:off x="3190165" y="149050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Children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A3D89-2ED9-1749-95FE-62137AFE7AE3}"/>
              </a:ext>
            </a:extLst>
          </p:cNvPr>
          <p:cNvSpPr txBox="1"/>
          <p:nvPr/>
        </p:nvSpPr>
        <p:spPr>
          <a:xfrm>
            <a:off x="1556951" y="5103674"/>
            <a:ext cx="41395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no outliers.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mean and median are (approx.) 1 child.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Q3 is 2 which means that 75% of policy holders have less than 2 children.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55BFBA-D436-F34F-84C5-103D86973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220" y="1859838"/>
            <a:ext cx="4007199" cy="3173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3CA191-4472-734D-9C68-2314624DCD29}"/>
              </a:ext>
            </a:extLst>
          </p:cNvPr>
          <p:cNvSpPr txBox="1"/>
          <p:nvPr/>
        </p:nvSpPr>
        <p:spPr>
          <a:xfrm>
            <a:off x="8144154" y="1490506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482A86-3EE5-A640-9E92-C8825428706D}"/>
              </a:ext>
            </a:extLst>
          </p:cNvPr>
          <p:cNvSpPr txBox="1"/>
          <p:nvPr/>
        </p:nvSpPr>
        <p:spPr>
          <a:xfrm>
            <a:off x="6240163" y="5091651"/>
            <a:ext cx="51280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outliers for this variable all on the higher end (above 35,000).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mean is greater than the median, therefore the data is right-skewed.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Q3 is approx. 17,000. 75% of customer have been charged less than the value of Q3.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756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00920-58D0-AC4C-8C62-E5E9C8F1C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Analysis (3 of 3)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B61576-25C8-504E-8777-B5A7CD050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67" y="1727647"/>
            <a:ext cx="3953969" cy="31229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6E61EA-7D8D-574F-91EB-CA7F4BFC4929}"/>
              </a:ext>
            </a:extLst>
          </p:cNvPr>
          <p:cNvSpPr txBox="1"/>
          <p:nvPr/>
        </p:nvSpPr>
        <p:spPr>
          <a:xfrm>
            <a:off x="122166" y="5184046"/>
            <a:ext cx="3953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more male than female policy holders but just barely by 1% (49.5% vs 50.5%).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5B3F70-56A3-0646-9255-5B6A2C64EAEF}"/>
              </a:ext>
            </a:extLst>
          </p:cNvPr>
          <p:cNvSpPr txBox="1"/>
          <p:nvPr/>
        </p:nvSpPr>
        <p:spPr>
          <a:xfrm>
            <a:off x="2131491" y="1358315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AEB5B-55EF-4E48-BFEF-8E830AF44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778" y="1727645"/>
            <a:ext cx="3908443" cy="3122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4BB65C-747F-6148-B8E9-ECB59492A21C}"/>
              </a:ext>
            </a:extLst>
          </p:cNvPr>
          <p:cNvSpPr txBox="1"/>
          <p:nvPr/>
        </p:nvSpPr>
        <p:spPr>
          <a:xfrm>
            <a:off x="5873337" y="1358315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962367-2581-6E44-BDC8-644CF62C2696}"/>
              </a:ext>
            </a:extLst>
          </p:cNvPr>
          <p:cNvSpPr txBox="1"/>
          <p:nvPr/>
        </p:nvSpPr>
        <p:spPr>
          <a:xfrm>
            <a:off x="4141778" y="5176519"/>
            <a:ext cx="4055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Non-smokers greatly outnumber smokers (79.5% vs. 20.5%).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92B131-5348-AA4F-8F12-B40D6386C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863" y="1727645"/>
            <a:ext cx="3977550" cy="31229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07F77-E0B2-AF4E-947C-B631C0C0FA91}"/>
              </a:ext>
            </a:extLst>
          </p:cNvPr>
          <p:cNvSpPr txBox="1"/>
          <p:nvPr/>
        </p:nvSpPr>
        <p:spPr>
          <a:xfrm>
            <a:off x="9633148" y="1358313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D279CA-CD41-2A4D-A0E5-1B28E7F435FA}"/>
              </a:ext>
            </a:extLst>
          </p:cNvPr>
          <p:cNvSpPr txBox="1"/>
          <p:nvPr/>
        </p:nvSpPr>
        <p:spPr>
          <a:xfrm>
            <a:off x="8263115" y="5084186"/>
            <a:ext cx="3791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policy holders live in the southeast region than the other regions, but the rest of the policy holders are evenly split between the remaining three regions.</a:t>
            </a:r>
          </a:p>
        </p:txBody>
      </p:sp>
    </p:spTree>
    <p:extLst>
      <p:ext uri="{BB962C8B-B14F-4D97-AF65-F5344CB8AC3E}">
        <p14:creationId xmlns:p14="http://schemas.microsoft.com/office/powerpoint/2010/main" val="1067298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28485-77C1-8244-A85B-AE3140A6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375258-2FB1-2149-818B-3E8B470AF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6422" y="1881275"/>
            <a:ext cx="4470400" cy="354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6CC738-F597-2144-A539-577D4AFC38D6}"/>
              </a:ext>
            </a:extLst>
          </p:cNvPr>
          <p:cNvSpPr txBox="1"/>
          <p:nvPr/>
        </p:nvSpPr>
        <p:spPr>
          <a:xfrm>
            <a:off x="895178" y="3105834"/>
            <a:ext cx="5202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Correlations worth investigating in a multivariate analysis include age vs. charges and </a:t>
            </a:r>
            <a:r>
              <a:rPr lang="en-US" dirty="0" err="1"/>
              <a:t>bmi</a:t>
            </a:r>
            <a:r>
              <a:rPr lang="en-US" dirty="0"/>
              <a:t> vs. charges.</a:t>
            </a:r>
          </a:p>
        </p:txBody>
      </p:sp>
    </p:spTree>
    <p:extLst>
      <p:ext uri="{BB962C8B-B14F-4D97-AF65-F5344CB8AC3E}">
        <p14:creationId xmlns:p14="http://schemas.microsoft.com/office/powerpoint/2010/main" val="316832244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412A24"/>
      </a:dk2>
      <a:lt2>
        <a:srgbClr val="E8E2E7"/>
      </a:lt2>
      <a:accent1>
        <a:srgbClr val="48B75C"/>
      </a:accent1>
      <a:accent2>
        <a:srgbClr val="56B13B"/>
      </a:accent2>
      <a:accent3>
        <a:srgbClr val="88AD44"/>
      </a:accent3>
      <a:accent4>
        <a:srgbClr val="ABA439"/>
      </a:accent4>
      <a:accent5>
        <a:srgbClr val="C38A4D"/>
      </a:accent5>
      <a:accent6>
        <a:srgbClr val="B1473B"/>
      </a:accent6>
      <a:hlink>
        <a:srgbClr val="9F7D35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1799</Words>
  <Application>Microsoft Macintosh PowerPoint</Application>
  <PresentationFormat>Widescreen</PresentationFormat>
  <Paragraphs>135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Sitka Heading</vt:lpstr>
      <vt:lpstr>Source Sans Pro</vt:lpstr>
      <vt:lpstr>3DFloatVTI</vt:lpstr>
      <vt:lpstr>Axis Insurance – Project 2</vt:lpstr>
      <vt:lpstr>Background</vt:lpstr>
      <vt:lpstr>Objectives</vt:lpstr>
      <vt:lpstr>Data Information (copied from Data Dictionary)</vt:lpstr>
      <vt:lpstr>Exploratory Data Analysis – Initial Observations</vt:lpstr>
      <vt:lpstr>Univariate Analysis (1 of 3)</vt:lpstr>
      <vt:lpstr>Univariate Analysis (2 of 3)</vt:lpstr>
      <vt:lpstr>Univariate Analysis (3 of 3)</vt:lpstr>
      <vt:lpstr>Correlation</vt:lpstr>
      <vt:lpstr>Multivariate Analysis (1 of 2)</vt:lpstr>
      <vt:lpstr>Multivariate Analysis (2 of 2)</vt:lpstr>
      <vt:lpstr>Hypothesis Tests (1 of 4)</vt:lpstr>
      <vt:lpstr>Hypothesis Tests (2 of 4)</vt:lpstr>
      <vt:lpstr>Hypothesis Tests (3 of 4)</vt:lpstr>
      <vt:lpstr>Hypothesis Tests (4 of 4)</vt:lpstr>
      <vt:lpstr>Conclusions – Univariate Insights</vt:lpstr>
      <vt:lpstr>Conclusions – Insights from Multivariate Analysis and Hypothesis Testing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Axis Insurance – Project 2</dc:title>
  <dc:creator>Sarah Thomas</dc:creator>
  <cp:lastModifiedBy>Sarah Thomas</cp:lastModifiedBy>
  <cp:revision>14</cp:revision>
  <dcterms:created xsi:type="dcterms:W3CDTF">2021-04-30T15:00:31Z</dcterms:created>
  <dcterms:modified xsi:type="dcterms:W3CDTF">2021-04-30T17:53:45Z</dcterms:modified>
</cp:coreProperties>
</file>